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7" r:id="rId7"/>
    <p:sldId id="261" r:id="rId8"/>
    <p:sldId id="266" r:id="rId9"/>
    <p:sldId id="268" r:id="rId10"/>
    <p:sldId id="265" r:id="rId11"/>
    <p:sldId id="269" r:id="rId12"/>
    <p:sldId id="262" r:id="rId13"/>
    <p:sldId id="263" r:id="rId14"/>
    <p:sldId id="264" r:id="rId15"/>
  </p:sldIdLst>
  <p:sldSz cx="18291175" cy="10290175"/>
  <p:notesSz cx="6858000" cy="9144000"/>
  <p:defaultTextStyle>
    <a:defPPr>
      <a:defRPr lang="ru-RU"/>
    </a:defPPr>
    <a:lvl1pPr marL="0" algn="l" defTabSz="1829166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583" algn="l" defTabSz="1829166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9166" algn="l" defTabSz="1829166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3749" algn="l" defTabSz="1829166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8332" algn="l" defTabSz="1829166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2914" algn="l" defTabSz="1829166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7497" algn="l" defTabSz="1829166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402080" algn="l" defTabSz="1829166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6663" algn="l" defTabSz="1829166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Светлый стиль 3 - акцент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480" autoAdjust="0"/>
    <p:restoredTop sz="94660"/>
  </p:normalViewPr>
  <p:slideViewPr>
    <p:cSldViewPr>
      <p:cViewPr>
        <p:scale>
          <a:sx n="50" d="100"/>
          <a:sy n="50" d="100"/>
        </p:scale>
        <p:origin x="-960" y="-156"/>
      </p:cViewPr>
      <p:guideLst>
        <p:guide orient="horz" pos="3241"/>
        <p:guide pos="576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554750" y="0"/>
            <a:ext cx="15090219" cy="45734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917" tIns="91458" rIns="182917" bIns="91458"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265" y="4802081"/>
            <a:ext cx="15090219" cy="2286706"/>
          </a:xfrm>
        </p:spPr>
        <p:txBody>
          <a:bodyPr>
            <a:noAutofit/>
          </a:bodyPr>
          <a:lstStyle>
            <a:lvl1pPr>
              <a:defRPr sz="16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265" y="7088787"/>
            <a:ext cx="13718381" cy="1486359"/>
          </a:xfrm>
        </p:spPr>
        <p:txBody>
          <a:bodyPr anchor="t" anchorCtr="0">
            <a:normAutofit/>
          </a:bodyPr>
          <a:lstStyle>
            <a:lvl1pPr marL="0" indent="0" algn="l">
              <a:buNone/>
              <a:defRPr sz="5600">
                <a:solidFill>
                  <a:schemeClr val="tx2"/>
                </a:solidFill>
              </a:defRPr>
            </a:lvl1pPr>
            <a:lvl2pPr marL="9145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8291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7437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6583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5729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54874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6402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73166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ED1CD-B041-4CF1-A909-D2F4096E4417}" type="datetimeFigureOut">
              <a:rPr lang="ru-RU" smtClean="0"/>
              <a:t>20.06.2022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03D58-FC33-48E6-A593-9BA65C9CC34B}" type="slidenum">
              <a:rPr lang="ru-RU" smtClean="0"/>
              <a:t>‹#›</a:t>
            </a:fld>
            <a:endParaRPr lang="ru-RU"/>
          </a:p>
        </p:txBody>
      </p:sp>
      <p:sp>
        <p:nvSpPr>
          <p:cNvPr id="7" name="Rectangle 6"/>
          <p:cNvSpPr/>
          <p:nvPr/>
        </p:nvSpPr>
        <p:spPr>
          <a:xfrm>
            <a:off x="1554750" y="9261157"/>
            <a:ext cx="15090219" cy="4116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917" tIns="91458" rIns="182917" bIns="91458"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829117" y="1029018"/>
            <a:ext cx="14480514" cy="5831099"/>
          </a:xfrm>
        </p:spPr>
        <p:txBody>
          <a:bodyPr vert="eaVert" anchor="t" anchorCtr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ED1CD-B041-4CF1-A909-D2F4096E4417}" type="datetimeFigureOut">
              <a:rPr lang="ru-RU" smtClean="0"/>
              <a:t>20.06.2022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03D58-FC33-48E6-A593-9BA65C9CC34B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524265" y="1029020"/>
            <a:ext cx="3658235" cy="8117803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82500" y="1029019"/>
            <a:ext cx="11431984" cy="7317458"/>
          </a:xfrm>
        </p:spPr>
        <p:txBody>
          <a:bodyPr vert="eaVert" anchor="t" anchorCtr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ED1CD-B041-4CF1-A909-D2F4096E4417}" type="datetimeFigureOut">
              <a:rPr lang="ru-RU" smtClean="0"/>
              <a:t>20.06.2022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03D58-FC33-48E6-A593-9BA65C9CC34B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ED1CD-B041-4CF1-A909-D2F4096E4417}" type="datetimeFigureOut">
              <a:rPr lang="ru-RU" smtClean="0"/>
              <a:t>20.06.2022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03D58-FC33-48E6-A593-9BA65C9CC34B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554750" y="0"/>
            <a:ext cx="15090219" cy="45734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917" tIns="91458" rIns="182917" bIns="91458"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265" y="4916417"/>
            <a:ext cx="15090219" cy="2515376"/>
          </a:xfrm>
        </p:spPr>
        <p:txBody>
          <a:bodyPr anchor="b" anchorCtr="0"/>
          <a:lstStyle>
            <a:lvl1pPr algn="l">
              <a:defRPr sz="10800" b="0" cap="all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265" y="7431793"/>
            <a:ext cx="13718381" cy="1372023"/>
          </a:xfrm>
        </p:spPr>
        <p:txBody>
          <a:bodyPr anchor="t" anchorCtr="0">
            <a:normAutofit/>
          </a:bodyPr>
          <a:lstStyle>
            <a:lvl1pPr marL="0" indent="0">
              <a:buNone/>
              <a:defRPr sz="5600">
                <a:solidFill>
                  <a:schemeClr val="tx2"/>
                </a:solidFill>
              </a:defRPr>
            </a:lvl1pPr>
            <a:lvl2pPr marL="914583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2pPr>
            <a:lvl3pPr marL="1829166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3pPr>
            <a:lvl4pPr marL="2743749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4pPr>
            <a:lvl5pPr marL="3658332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5pPr>
            <a:lvl6pPr marL="4572914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6pPr>
            <a:lvl7pPr marL="5487497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7pPr>
            <a:lvl8pPr marL="640208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8pPr>
            <a:lvl9pPr marL="7316663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ED1CD-B041-4CF1-A909-D2F4096E4417}" type="datetimeFigureOut">
              <a:rPr lang="ru-RU" smtClean="0"/>
              <a:t>20.06.2022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03D58-FC33-48E6-A593-9BA65C9CC34B}" type="slidenum">
              <a:rPr lang="ru-RU" smtClean="0"/>
              <a:t>‹#›</a:t>
            </a:fld>
            <a:endParaRPr lang="ru-RU"/>
          </a:p>
        </p:txBody>
      </p:sp>
      <p:sp>
        <p:nvSpPr>
          <p:cNvPr id="8" name="Rectangle 7"/>
          <p:cNvSpPr/>
          <p:nvPr/>
        </p:nvSpPr>
        <p:spPr>
          <a:xfrm>
            <a:off x="1554750" y="9261157"/>
            <a:ext cx="15090219" cy="4116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917" tIns="91458" rIns="182917" bIns="91458"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265" y="914684"/>
            <a:ext cx="7316470" cy="5652736"/>
          </a:xfrm>
        </p:spPr>
        <p:txBody>
          <a:bodyPr/>
          <a:lstStyle>
            <a:lvl1pPr>
              <a:defRPr sz="5600"/>
            </a:lvl1pPr>
            <a:lvl2pPr>
              <a:defRPr sz="4800"/>
            </a:lvl2pPr>
            <a:lvl3pPr>
              <a:defRPr sz="4000"/>
            </a:lvl3pPr>
            <a:lvl4pPr>
              <a:defRPr sz="3600"/>
            </a:lvl4pPr>
            <a:lvl5pPr>
              <a:defRPr sz="3600"/>
            </a:lvl5pPr>
            <a:lvl6pPr>
              <a:defRPr sz="3600"/>
            </a:lvl6pPr>
            <a:lvl7pPr>
              <a:defRPr sz="3600"/>
            </a:lvl7pPr>
            <a:lvl8pPr>
              <a:defRPr sz="3600"/>
            </a:lvl8pPr>
            <a:lvl9pPr>
              <a:defRPr sz="3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298014" y="914684"/>
            <a:ext cx="7316470" cy="5652736"/>
          </a:xfrm>
        </p:spPr>
        <p:txBody>
          <a:bodyPr/>
          <a:lstStyle>
            <a:lvl1pPr>
              <a:defRPr sz="5600"/>
            </a:lvl1pPr>
            <a:lvl2pPr>
              <a:defRPr sz="4800"/>
            </a:lvl2pPr>
            <a:lvl3pPr>
              <a:defRPr sz="4000"/>
            </a:lvl3pPr>
            <a:lvl4pPr>
              <a:defRPr sz="3600"/>
            </a:lvl4pPr>
            <a:lvl5pPr>
              <a:defRPr sz="3600"/>
            </a:lvl5pPr>
            <a:lvl6pPr>
              <a:defRPr sz="3600"/>
            </a:lvl6pPr>
            <a:lvl7pPr>
              <a:defRPr sz="3600"/>
            </a:lvl7pPr>
            <a:lvl8pPr>
              <a:defRPr sz="3600"/>
            </a:lvl8pPr>
            <a:lvl9pPr>
              <a:defRPr sz="3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ED1CD-B041-4CF1-A909-D2F4096E4417}" type="datetimeFigureOut">
              <a:rPr lang="ru-RU" smtClean="0"/>
              <a:t>20.06.2022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03D58-FC33-48E6-A593-9BA65C9CC34B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18168" y="914682"/>
            <a:ext cx="7316470" cy="959940"/>
          </a:xfrm>
        </p:spPr>
        <p:txBody>
          <a:bodyPr anchor="b">
            <a:noAutofit/>
          </a:bodyPr>
          <a:lstStyle>
            <a:lvl1pPr marL="0" indent="0">
              <a:buNone/>
              <a:defRPr sz="5600" b="0">
                <a:latin typeface="+mj-lt"/>
              </a:defRPr>
            </a:lvl1pPr>
            <a:lvl2pPr marL="914583" indent="0">
              <a:buNone/>
              <a:defRPr sz="4000" b="1"/>
            </a:lvl2pPr>
            <a:lvl3pPr marL="1829166" indent="0">
              <a:buNone/>
              <a:defRPr sz="3600" b="1"/>
            </a:lvl3pPr>
            <a:lvl4pPr marL="2743749" indent="0">
              <a:buNone/>
              <a:defRPr sz="3200" b="1"/>
            </a:lvl4pPr>
            <a:lvl5pPr marL="3658332" indent="0">
              <a:buNone/>
              <a:defRPr sz="3200" b="1"/>
            </a:lvl5pPr>
            <a:lvl6pPr marL="4572914" indent="0">
              <a:buNone/>
              <a:defRPr sz="3200" b="1"/>
            </a:lvl6pPr>
            <a:lvl7pPr marL="5487497" indent="0">
              <a:buNone/>
              <a:defRPr sz="3200" b="1"/>
            </a:lvl7pPr>
            <a:lvl8pPr marL="6402080" indent="0">
              <a:buNone/>
              <a:defRPr sz="3200" b="1"/>
            </a:lvl8pPr>
            <a:lvl9pPr marL="7316663" indent="0">
              <a:buNone/>
              <a:defRPr sz="32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18168" y="1994511"/>
            <a:ext cx="7316470" cy="4573411"/>
          </a:xfrm>
        </p:spPr>
        <p:txBody>
          <a:bodyPr anchor="t" anchorCtr="0"/>
          <a:lstStyle>
            <a:lvl1pPr>
              <a:defRPr sz="4800"/>
            </a:lvl1pPr>
            <a:lvl2pPr>
              <a:defRPr sz="4000"/>
            </a:lvl2pPr>
            <a:lvl3pPr>
              <a:defRPr sz="3600"/>
            </a:lvl3pPr>
            <a:lvl4pPr>
              <a:defRPr sz="3200"/>
            </a:lvl4pPr>
            <a:lvl5pPr>
              <a:defRPr sz="3200"/>
            </a:lvl5pPr>
            <a:lvl6pPr>
              <a:defRPr sz="3200"/>
            </a:lvl6pPr>
            <a:lvl7pPr>
              <a:defRPr sz="3200"/>
            </a:lvl7pPr>
            <a:lvl8pPr>
              <a:defRPr sz="3200"/>
            </a:lvl8pPr>
            <a:lvl9pPr>
              <a:defRPr sz="32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291917" y="914682"/>
            <a:ext cx="7316470" cy="959940"/>
          </a:xfrm>
        </p:spPr>
        <p:txBody>
          <a:bodyPr anchor="b">
            <a:noAutofit/>
          </a:bodyPr>
          <a:lstStyle>
            <a:lvl1pPr marL="0" indent="0">
              <a:buNone/>
              <a:defRPr sz="5600" b="0">
                <a:latin typeface="+mj-lt"/>
              </a:defRPr>
            </a:lvl1pPr>
            <a:lvl2pPr marL="914583" indent="0">
              <a:buNone/>
              <a:defRPr sz="4000" b="1"/>
            </a:lvl2pPr>
            <a:lvl3pPr marL="1829166" indent="0">
              <a:buNone/>
              <a:defRPr sz="3600" b="1"/>
            </a:lvl3pPr>
            <a:lvl4pPr marL="2743749" indent="0">
              <a:buNone/>
              <a:defRPr sz="3200" b="1"/>
            </a:lvl4pPr>
            <a:lvl5pPr marL="3658332" indent="0">
              <a:buNone/>
              <a:defRPr sz="3200" b="1"/>
            </a:lvl5pPr>
            <a:lvl6pPr marL="4572914" indent="0">
              <a:buNone/>
              <a:defRPr sz="3200" b="1"/>
            </a:lvl6pPr>
            <a:lvl7pPr marL="5487497" indent="0">
              <a:buNone/>
              <a:defRPr sz="3200" b="1"/>
            </a:lvl7pPr>
            <a:lvl8pPr marL="6402080" indent="0">
              <a:buNone/>
              <a:defRPr sz="3200" b="1"/>
            </a:lvl8pPr>
            <a:lvl9pPr marL="7316663" indent="0">
              <a:buNone/>
              <a:defRPr sz="32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291917" y="1994511"/>
            <a:ext cx="7316470" cy="4573411"/>
          </a:xfrm>
        </p:spPr>
        <p:txBody>
          <a:bodyPr anchor="t" anchorCtr="0"/>
          <a:lstStyle>
            <a:lvl1pPr>
              <a:defRPr sz="4800"/>
            </a:lvl1pPr>
            <a:lvl2pPr>
              <a:defRPr sz="4000"/>
            </a:lvl2pPr>
            <a:lvl3pPr>
              <a:defRPr sz="3600"/>
            </a:lvl3pPr>
            <a:lvl4pPr>
              <a:defRPr sz="3200"/>
            </a:lvl4pPr>
            <a:lvl5pPr>
              <a:defRPr sz="3200"/>
            </a:lvl5pPr>
            <a:lvl6pPr>
              <a:defRPr sz="3200"/>
            </a:lvl6pPr>
            <a:lvl7pPr>
              <a:defRPr sz="3200"/>
            </a:lvl7pPr>
            <a:lvl8pPr>
              <a:defRPr sz="3200"/>
            </a:lvl8pPr>
            <a:lvl9pPr>
              <a:defRPr sz="32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ED1CD-B041-4CF1-A909-D2F4096E4417}" type="datetimeFigureOut">
              <a:rPr lang="ru-RU" smtClean="0"/>
              <a:t>20.06.2022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03D58-FC33-48E6-A593-9BA65C9CC34B}" type="slidenum">
              <a:rPr lang="ru-RU" smtClean="0"/>
              <a:t>‹#›</a:t>
            </a:fld>
            <a:endParaRPr lang="ru-RU"/>
          </a:p>
        </p:txBody>
      </p:sp>
      <p:cxnSp>
        <p:nvCxnSpPr>
          <p:cNvPr id="11" name="Straight Connector 10"/>
          <p:cNvCxnSpPr/>
          <p:nvPr/>
        </p:nvCxnSpPr>
        <p:spPr>
          <a:xfrm>
            <a:off x="1518168" y="1874623"/>
            <a:ext cx="7316470" cy="23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9291917" y="1874623"/>
            <a:ext cx="7316470" cy="23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ED1CD-B041-4CF1-A909-D2F4096E4417}" type="datetimeFigureOut">
              <a:rPr lang="ru-RU" smtClean="0"/>
              <a:t>20.06.2022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03D58-FC33-48E6-A593-9BA65C9CC34B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ED1CD-B041-4CF1-A909-D2F4096E4417}" type="datetimeFigureOut">
              <a:rPr lang="ru-RU" smtClean="0"/>
              <a:t>20.06.2022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03D58-FC33-48E6-A593-9BA65C9CC34B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265" y="6860117"/>
            <a:ext cx="13572052" cy="2401041"/>
          </a:xfrm>
        </p:spPr>
        <p:txBody>
          <a:bodyPr anchor="b">
            <a:normAutofit/>
          </a:bodyPr>
          <a:lstStyle>
            <a:lvl1pPr algn="l">
              <a:defRPr sz="10800" b="0"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423021" y="686013"/>
            <a:ext cx="9191463" cy="6174103"/>
          </a:xfrm>
        </p:spPr>
        <p:txBody>
          <a:bodyPr/>
          <a:lstStyle>
            <a:lvl1pPr>
              <a:defRPr sz="4800"/>
            </a:lvl1pPr>
            <a:lvl2pPr>
              <a:defRPr sz="4400"/>
            </a:lvl2pPr>
            <a:lvl3pPr>
              <a:defRPr sz="4000"/>
            </a:lvl3pPr>
            <a:lvl4pPr>
              <a:defRPr sz="3600"/>
            </a:lvl4pPr>
            <a:lvl5pPr>
              <a:defRPr sz="36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24270" y="686012"/>
            <a:ext cx="5348242" cy="6174105"/>
          </a:xfrm>
        </p:spPr>
        <p:txBody>
          <a:bodyPr>
            <a:normAutofit/>
          </a:bodyPr>
          <a:lstStyle>
            <a:lvl1pPr marL="0" indent="0">
              <a:buNone/>
              <a:defRPr sz="4200">
                <a:solidFill>
                  <a:schemeClr val="tx2"/>
                </a:solidFill>
              </a:defRPr>
            </a:lvl1pPr>
            <a:lvl2pPr marL="914583" indent="0">
              <a:buNone/>
              <a:defRPr sz="2400"/>
            </a:lvl2pPr>
            <a:lvl3pPr marL="1829166" indent="0">
              <a:buNone/>
              <a:defRPr sz="2000"/>
            </a:lvl3pPr>
            <a:lvl4pPr marL="2743749" indent="0">
              <a:buNone/>
              <a:defRPr sz="1800"/>
            </a:lvl4pPr>
            <a:lvl5pPr marL="3658332" indent="0">
              <a:buNone/>
              <a:defRPr sz="1800"/>
            </a:lvl5pPr>
            <a:lvl6pPr marL="4572914" indent="0">
              <a:buNone/>
              <a:defRPr sz="1800"/>
            </a:lvl6pPr>
            <a:lvl7pPr marL="5487497" indent="0">
              <a:buNone/>
              <a:defRPr sz="1800"/>
            </a:lvl7pPr>
            <a:lvl8pPr marL="6402080" indent="0">
              <a:buNone/>
              <a:defRPr sz="1800"/>
            </a:lvl8pPr>
            <a:lvl9pPr marL="7316663" indent="0">
              <a:buNone/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ED1CD-B041-4CF1-A909-D2F4096E4417}" type="datetimeFigureOut">
              <a:rPr lang="ru-RU" smtClean="0"/>
              <a:t>20.06.2022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03D58-FC33-48E6-A593-9BA65C9CC34B}" type="slidenum">
              <a:rPr lang="ru-RU" smtClean="0"/>
              <a:t>‹#›</a:t>
            </a:fld>
            <a:endParaRPr lang="ru-RU"/>
          </a:p>
        </p:txBody>
      </p:sp>
      <p:cxnSp>
        <p:nvCxnSpPr>
          <p:cNvPr id="10" name="Straight Connector 9"/>
          <p:cNvCxnSpPr/>
          <p:nvPr/>
        </p:nvCxnSpPr>
        <p:spPr>
          <a:xfrm rot="5400000">
            <a:off x="4307250" y="3772668"/>
            <a:ext cx="5716764" cy="3177"/>
          </a:xfrm>
          <a:prstGeom prst="line">
            <a:avLst/>
          </a:prstGeom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8167" y="6860117"/>
            <a:ext cx="13572052" cy="2401041"/>
          </a:xfrm>
        </p:spPr>
        <p:txBody>
          <a:bodyPr anchor="b">
            <a:normAutofit/>
          </a:bodyPr>
          <a:lstStyle>
            <a:lvl1pPr algn="l">
              <a:defRPr sz="108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54750" y="686011"/>
            <a:ext cx="15090219" cy="4344741"/>
          </a:xfrm>
          <a:ln w="6350">
            <a:solidFill>
              <a:schemeClr val="tx2"/>
            </a:solidFill>
          </a:ln>
        </p:spPr>
        <p:txBody>
          <a:bodyPr/>
          <a:lstStyle>
            <a:lvl1pPr marL="0" indent="0">
              <a:buNone/>
              <a:defRPr sz="6400"/>
            </a:lvl1pPr>
            <a:lvl2pPr marL="914583" indent="0">
              <a:buNone/>
              <a:defRPr sz="5600"/>
            </a:lvl2pPr>
            <a:lvl3pPr marL="1829166" indent="0">
              <a:buNone/>
              <a:defRPr sz="4800"/>
            </a:lvl3pPr>
            <a:lvl4pPr marL="2743749" indent="0">
              <a:buNone/>
              <a:defRPr sz="4000"/>
            </a:lvl4pPr>
            <a:lvl5pPr marL="3658332" indent="0">
              <a:buNone/>
              <a:defRPr sz="4000"/>
            </a:lvl5pPr>
            <a:lvl6pPr marL="4572914" indent="0">
              <a:buNone/>
              <a:defRPr sz="4000"/>
            </a:lvl6pPr>
            <a:lvl7pPr marL="5487497" indent="0">
              <a:buNone/>
              <a:defRPr sz="4000"/>
            </a:lvl7pPr>
            <a:lvl8pPr marL="6402080" indent="0">
              <a:buNone/>
              <a:defRPr sz="4000"/>
            </a:lvl8pPr>
            <a:lvl9pPr marL="7316663" indent="0">
              <a:buNone/>
              <a:defRPr sz="4000"/>
            </a:lvl9pPr>
          </a:lstStyle>
          <a:p>
            <a:r>
              <a:rPr lang="ru-RU" smtClean="0"/>
              <a:t>Вставка рисунка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01080" y="5259424"/>
            <a:ext cx="14785366" cy="1207667"/>
          </a:xfrm>
        </p:spPr>
        <p:txBody>
          <a:bodyPr anchor="t" anchorCtr="0">
            <a:normAutofit/>
          </a:bodyPr>
          <a:lstStyle>
            <a:lvl1pPr marL="0" indent="0">
              <a:buNone/>
              <a:defRPr sz="3600"/>
            </a:lvl1pPr>
            <a:lvl2pPr marL="914583" indent="0">
              <a:buNone/>
              <a:defRPr sz="2400"/>
            </a:lvl2pPr>
            <a:lvl3pPr marL="1829166" indent="0">
              <a:buNone/>
              <a:defRPr sz="2000"/>
            </a:lvl3pPr>
            <a:lvl4pPr marL="2743749" indent="0">
              <a:buNone/>
              <a:defRPr sz="1800"/>
            </a:lvl4pPr>
            <a:lvl5pPr marL="3658332" indent="0">
              <a:buNone/>
              <a:defRPr sz="1800"/>
            </a:lvl5pPr>
            <a:lvl6pPr marL="4572914" indent="0">
              <a:buNone/>
              <a:defRPr sz="1800"/>
            </a:lvl6pPr>
            <a:lvl7pPr marL="5487497" indent="0">
              <a:buNone/>
              <a:defRPr sz="1800"/>
            </a:lvl7pPr>
            <a:lvl8pPr marL="6402080" indent="0">
              <a:buNone/>
              <a:defRPr sz="1800"/>
            </a:lvl8pPr>
            <a:lvl9pPr marL="7316663" indent="0">
              <a:buNone/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ED1CD-B041-4CF1-A909-D2F4096E4417}" type="datetimeFigureOut">
              <a:rPr lang="ru-RU" smtClean="0"/>
              <a:t>20.06.2022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03D58-FC33-48E6-A593-9BA65C9CC34B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4264" y="6860117"/>
            <a:ext cx="13565955" cy="2401041"/>
          </a:xfrm>
          <a:prstGeom prst="rect">
            <a:avLst/>
          </a:prstGeom>
        </p:spPr>
        <p:txBody>
          <a:bodyPr vert="horz" lIns="182917" tIns="91458" rIns="182917" bIns="91458" rtlCol="0" anchor="b" anchorCtr="0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265" y="1029018"/>
            <a:ext cx="15090219" cy="5831099"/>
          </a:xfrm>
          <a:prstGeom prst="rect">
            <a:avLst/>
          </a:prstGeom>
        </p:spPr>
        <p:txBody>
          <a:bodyPr vert="horz" lIns="182917" tIns="91458" rIns="182917" bIns="91458" rtlCol="0" anchor="ctr" anchorCtr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498970" y="9316038"/>
            <a:ext cx="4267941" cy="547857"/>
          </a:xfrm>
          <a:prstGeom prst="rect">
            <a:avLst/>
          </a:prstGeom>
        </p:spPr>
        <p:txBody>
          <a:bodyPr vert="horz" lIns="182917" tIns="91458" rIns="182917" bIns="91458" rtlCol="0" anchor="ctr"/>
          <a:lstStyle>
            <a:lvl1pPr algn="r">
              <a:defRPr sz="2400" b="1">
                <a:solidFill>
                  <a:schemeClr val="tx2">
                    <a:lumMod val="90000"/>
                    <a:lumOff val="10000"/>
                  </a:schemeClr>
                </a:solidFill>
                <a:latin typeface="+mn-lt"/>
              </a:defRPr>
            </a:lvl1pPr>
          </a:lstStyle>
          <a:p>
            <a:fld id="{F0BED1CD-B041-4CF1-A909-D2F4096E4417}" type="datetimeFigureOut">
              <a:rPr lang="ru-RU" smtClean="0"/>
              <a:t>20.06.2022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4266" y="9316038"/>
            <a:ext cx="9749430" cy="547857"/>
          </a:xfrm>
          <a:prstGeom prst="rect">
            <a:avLst/>
          </a:prstGeom>
        </p:spPr>
        <p:txBody>
          <a:bodyPr vert="horz" lIns="182917" tIns="91458" rIns="182917" bIns="91458" rtlCol="0" anchor="ctr"/>
          <a:lstStyle>
            <a:lvl1pPr algn="l">
              <a:defRPr sz="2400" b="1">
                <a:solidFill>
                  <a:schemeClr val="tx2">
                    <a:lumMod val="90000"/>
                    <a:lumOff val="1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242646" y="8533985"/>
            <a:ext cx="1524265" cy="547857"/>
          </a:xfrm>
          <a:prstGeom prst="rect">
            <a:avLst/>
          </a:prstGeom>
        </p:spPr>
        <p:txBody>
          <a:bodyPr vert="horz" lIns="182917" tIns="91458" rIns="182917" bIns="91458" rtlCol="0" anchor="ctr"/>
          <a:lstStyle>
            <a:lvl1pPr algn="r">
              <a:defRPr sz="48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fld id="{2CD03D58-FC33-48E6-A593-9BA65C9CC34B}" type="slidenum">
              <a:rPr lang="ru-RU" smtClean="0"/>
              <a:t>‹#›</a:t>
            </a:fld>
            <a:endParaRPr lang="ru-RU"/>
          </a:p>
        </p:txBody>
      </p:sp>
      <p:sp>
        <p:nvSpPr>
          <p:cNvPr id="8" name="Rectangle 7"/>
          <p:cNvSpPr/>
          <p:nvPr/>
        </p:nvSpPr>
        <p:spPr>
          <a:xfrm>
            <a:off x="1554750" y="0"/>
            <a:ext cx="15090219" cy="5716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917" tIns="91458" rIns="182917" bIns="91458"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554750" y="9261157"/>
            <a:ext cx="15090219" cy="4116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917" tIns="91458" rIns="182917" bIns="91458"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829166" rtl="0" eaLnBrk="1" latinLnBrk="0" hangingPunct="1">
        <a:spcBef>
          <a:spcPct val="0"/>
        </a:spcBef>
        <a:buNone/>
        <a:defRPr sz="108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548750" indent="-548750" algn="l" defTabSz="1829166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4800" kern="1200">
          <a:solidFill>
            <a:schemeClr val="tx2"/>
          </a:solidFill>
          <a:latin typeface="+mn-lt"/>
          <a:ea typeface="+mn-ea"/>
          <a:cs typeface="+mn-cs"/>
        </a:defRPr>
      </a:lvl1pPr>
      <a:lvl2pPr marL="1188958" indent="-548750" algn="l" defTabSz="1829166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4400" kern="1200">
          <a:solidFill>
            <a:schemeClr val="tx2"/>
          </a:solidFill>
          <a:latin typeface="+mn-lt"/>
          <a:ea typeface="+mn-ea"/>
          <a:cs typeface="+mn-cs"/>
        </a:defRPr>
      </a:lvl2pPr>
      <a:lvl3pPr marL="1737707" indent="-457291" algn="l" defTabSz="1829166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4000" kern="1200">
          <a:solidFill>
            <a:schemeClr val="tx2"/>
          </a:solidFill>
          <a:latin typeface="+mn-lt"/>
          <a:ea typeface="+mn-ea"/>
          <a:cs typeface="+mn-cs"/>
        </a:defRPr>
      </a:lvl3pPr>
      <a:lvl4pPr marL="2286457" indent="-457291" algn="l" defTabSz="1829166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3600" kern="1200">
          <a:solidFill>
            <a:schemeClr val="tx2"/>
          </a:solidFill>
          <a:latin typeface="+mn-lt"/>
          <a:ea typeface="+mn-ea"/>
          <a:cs typeface="+mn-cs"/>
        </a:defRPr>
      </a:lvl4pPr>
      <a:lvl5pPr marL="2743749" indent="-457291" algn="l" defTabSz="1829166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3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3292498" indent="-457291" algn="l" defTabSz="1829166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3200" kern="1200">
          <a:solidFill>
            <a:schemeClr val="tx2"/>
          </a:solidFill>
          <a:latin typeface="+mn-lt"/>
          <a:ea typeface="+mn-ea"/>
          <a:cs typeface="+mn-cs"/>
        </a:defRPr>
      </a:lvl6pPr>
      <a:lvl7pPr marL="3804665" indent="-457291" algn="l" defTabSz="1829166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3200" kern="1200">
          <a:solidFill>
            <a:schemeClr val="tx2"/>
          </a:solidFill>
          <a:latin typeface="+mn-lt"/>
          <a:ea typeface="+mn-ea"/>
          <a:cs typeface="+mn-cs"/>
        </a:defRPr>
      </a:lvl7pPr>
      <a:lvl8pPr marL="4389998" indent="-457291" algn="l" defTabSz="1829166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3200" kern="1200">
          <a:solidFill>
            <a:schemeClr val="tx2"/>
          </a:solidFill>
          <a:latin typeface="+mn-lt"/>
          <a:ea typeface="+mn-ea"/>
          <a:cs typeface="+mn-cs"/>
        </a:defRPr>
      </a:lvl8pPr>
      <a:lvl9pPr marL="4938748" indent="-457291" algn="l" defTabSz="1829166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3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9166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583" algn="l" defTabSz="1829166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9166" algn="l" defTabSz="1829166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749" algn="l" defTabSz="1829166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8332" algn="l" defTabSz="1829166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914" algn="l" defTabSz="1829166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7497" algn="l" defTabSz="1829166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2080" algn="l" defTabSz="1829166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6663" algn="l" defTabSz="1829166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11414" y="391094"/>
            <a:ext cx="15124305" cy="2401399"/>
          </a:xfrm>
          <a:prstGeom prst="rect">
            <a:avLst/>
          </a:prstGeom>
          <a:noFill/>
        </p:spPr>
        <p:txBody>
          <a:bodyPr wrap="square" lIns="182917" tIns="91458" rIns="182917" bIns="91458" rtlCol="0">
            <a:spAutoFit/>
          </a:bodyPr>
          <a:lstStyle/>
          <a:p>
            <a:pPr algn="ctr"/>
            <a:r>
              <a:rPr lang="ru-RU" b="1" dirty="0" smtClean="0">
                <a:solidFill>
                  <a:schemeClr val="tx2">
                    <a:lumMod val="50000"/>
                  </a:schemeClr>
                </a:solidFill>
              </a:rPr>
              <a:t>Государственное бюджетное профессиональное образовательное учреждение </a:t>
            </a:r>
          </a:p>
          <a:p>
            <a:pPr algn="ctr"/>
            <a:r>
              <a:rPr lang="ru-RU" b="1" dirty="0" smtClean="0">
                <a:solidFill>
                  <a:schemeClr val="tx2">
                    <a:lumMod val="50000"/>
                  </a:schemeClr>
                </a:solidFill>
              </a:rPr>
              <a:t>Ростовской области </a:t>
            </a:r>
          </a:p>
          <a:p>
            <a:pPr algn="ctr"/>
            <a:r>
              <a:rPr lang="ru-RU" b="1" dirty="0" smtClean="0">
                <a:solidFill>
                  <a:schemeClr val="tx2">
                    <a:lumMod val="50000"/>
                  </a:schemeClr>
                </a:solidFill>
              </a:rPr>
              <a:t>Таганрогский авиационный колледж им. В.М. </a:t>
            </a:r>
            <a:r>
              <a:rPr lang="ru-RU" b="1" dirty="0" err="1" smtClean="0">
                <a:solidFill>
                  <a:schemeClr val="tx2">
                    <a:lumMod val="50000"/>
                  </a:schemeClr>
                </a:solidFill>
              </a:rPr>
              <a:t>Петлякова</a:t>
            </a:r>
            <a:endParaRPr lang="ru-RU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11414" y="2984182"/>
            <a:ext cx="15124305" cy="1293061"/>
          </a:xfrm>
          <a:prstGeom prst="rect">
            <a:avLst/>
          </a:prstGeom>
          <a:noFill/>
        </p:spPr>
        <p:txBody>
          <a:bodyPr wrap="square" lIns="182917" tIns="91458" rIns="182917" bIns="91458" rtlCol="0">
            <a:spAutoFit/>
          </a:bodyPr>
          <a:lstStyle/>
          <a:p>
            <a:pPr algn="ctr"/>
            <a:r>
              <a:rPr lang="ru-RU" sz="7200" b="1" dirty="0">
                <a:solidFill>
                  <a:schemeClr val="tx2">
                    <a:lumMod val="50000"/>
                  </a:schemeClr>
                </a:solidFill>
              </a:rPr>
              <a:t>Дипломная работа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1511414" y="4856968"/>
            <a:ext cx="15124305" cy="1662507"/>
          </a:xfrm>
          <a:prstGeom prst="rect">
            <a:avLst/>
          </a:prstGeom>
        </p:spPr>
        <p:txBody>
          <a:bodyPr wrap="square" lIns="182917" tIns="91458" rIns="182917" bIns="91458">
            <a:spAutoFit/>
          </a:bodyPr>
          <a:lstStyle/>
          <a:p>
            <a:pPr algn="ctr"/>
            <a:r>
              <a:rPr lang="ru-RU" sz="4800" b="1" dirty="0">
                <a:solidFill>
                  <a:schemeClr val="tx2">
                    <a:lumMod val="50000"/>
                  </a:schemeClr>
                </a:solidFill>
              </a:rPr>
              <a:t>Разработка электронного интернет-магазина мебели "</a:t>
            </a:r>
            <a:r>
              <a:rPr lang="en-US" sz="4800" b="1" dirty="0">
                <a:solidFill>
                  <a:schemeClr val="tx2">
                    <a:lumMod val="50000"/>
                  </a:schemeClr>
                </a:solidFill>
              </a:rPr>
              <a:t>MyRoom</a:t>
            </a:r>
            <a:r>
              <a:rPr lang="ru-RU" sz="4800" b="1" dirty="0">
                <a:solidFill>
                  <a:schemeClr val="tx2">
                    <a:lumMod val="50000"/>
                  </a:schemeClr>
                </a:solidFill>
              </a:rPr>
              <a:t>"</a:t>
            </a:r>
          </a:p>
        </p:txBody>
      </p:sp>
      <p:sp>
        <p:nvSpPr>
          <p:cNvPr id="7" name="Прямоугольник 6"/>
          <p:cNvSpPr/>
          <p:nvPr/>
        </p:nvSpPr>
        <p:spPr>
          <a:xfrm>
            <a:off x="1511414" y="7594116"/>
            <a:ext cx="15124305" cy="1662507"/>
          </a:xfrm>
          <a:prstGeom prst="rect">
            <a:avLst/>
          </a:prstGeom>
        </p:spPr>
        <p:txBody>
          <a:bodyPr wrap="square" lIns="182917" tIns="91458" rIns="182917" bIns="91458">
            <a:spAutoFit/>
          </a:bodyPr>
          <a:lstStyle/>
          <a:p>
            <a:pPr algn="r">
              <a:buNone/>
            </a:pPr>
            <a:r>
              <a:rPr lang="ru-RU" sz="4800" b="1" dirty="0">
                <a:solidFill>
                  <a:schemeClr val="tx2">
                    <a:lumMod val="50000"/>
                  </a:schemeClr>
                </a:solidFill>
                <a:latin typeface="Times New Roman" pitchFamily="18" charset="0"/>
              </a:rPr>
              <a:t>Выполнил: Чидлеев Дмитрий Сергеевич</a:t>
            </a:r>
          </a:p>
          <a:p>
            <a:pPr algn="r">
              <a:buNone/>
            </a:pPr>
            <a:r>
              <a:rPr lang="ru-RU" sz="4800" b="1" dirty="0">
                <a:solidFill>
                  <a:schemeClr val="tx2">
                    <a:lumMod val="50000"/>
                  </a:schemeClr>
                </a:solidFill>
                <a:latin typeface="Times New Roman" pitchFamily="18" charset="0"/>
              </a:rPr>
              <a:t>Руководитель: Савичев Александр Валерьевич</a:t>
            </a:r>
            <a:endParaRPr lang="ru-RU" sz="4800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4108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1655455" y="535154"/>
            <a:ext cx="14836223" cy="1293061"/>
          </a:xfrm>
          <a:prstGeom prst="rect">
            <a:avLst/>
          </a:prstGeom>
        </p:spPr>
        <p:txBody>
          <a:bodyPr wrap="square" lIns="182917" tIns="91458" rIns="182917" bIns="91458">
            <a:spAutoFit/>
          </a:bodyPr>
          <a:lstStyle/>
          <a:p>
            <a:pPr lvl="0" algn="ctr"/>
            <a:r>
              <a:rPr lang="ru-RU" sz="7200" b="1" dirty="0">
                <a:solidFill>
                  <a:srgbClr val="465E9C">
                    <a:lumMod val="50000"/>
                  </a:srgbClr>
                </a:solidFill>
              </a:rPr>
              <a:t>Формы регистрации и входа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2162" y="1867566"/>
            <a:ext cx="5329517" cy="5876085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1234" y="1867567"/>
            <a:ext cx="4430385" cy="5738253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0879" y="1867567"/>
            <a:ext cx="4415118" cy="6268508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671234" y="7616189"/>
            <a:ext cx="4430385" cy="554169"/>
          </a:xfrm>
          <a:prstGeom prst="rect">
            <a:avLst/>
          </a:prstGeom>
          <a:noFill/>
        </p:spPr>
        <p:txBody>
          <a:bodyPr wrap="square" lIns="182917" tIns="91458" rIns="182917" bIns="91458" rtlCol="0">
            <a:spAutoFit/>
          </a:bodyPr>
          <a:lstStyle/>
          <a:p>
            <a:pPr algn="ctr"/>
            <a:r>
              <a:rPr lang="ru-RU" sz="2400" dirty="0">
                <a:solidFill>
                  <a:schemeClr val="tx2">
                    <a:lumMod val="50000"/>
                  </a:schemeClr>
                </a:solidFill>
              </a:rPr>
              <a:t>Форма регистрации – 1 этап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163246" y="8192431"/>
            <a:ext cx="4430385" cy="554169"/>
          </a:xfrm>
          <a:prstGeom prst="rect">
            <a:avLst/>
          </a:prstGeom>
          <a:noFill/>
        </p:spPr>
        <p:txBody>
          <a:bodyPr wrap="square" lIns="182917" tIns="91458" rIns="182917" bIns="91458" rtlCol="0">
            <a:spAutoFit/>
          </a:bodyPr>
          <a:lstStyle/>
          <a:p>
            <a:pPr algn="ctr"/>
            <a:r>
              <a:rPr lang="ru-RU" sz="2400" dirty="0">
                <a:solidFill>
                  <a:schemeClr val="tx2">
                    <a:lumMod val="50000"/>
                  </a:schemeClr>
                </a:solidFill>
              </a:rPr>
              <a:t>Форма регистрации – 2 этап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162162" y="7743652"/>
            <a:ext cx="5329517" cy="554169"/>
          </a:xfrm>
          <a:prstGeom prst="rect">
            <a:avLst/>
          </a:prstGeom>
          <a:noFill/>
        </p:spPr>
        <p:txBody>
          <a:bodyPr wrap="square" lIns="182917" tIns="91458" rIns="182917" bIns="91458" rtlCol="0">
            <a:spAutoFit/>
          </a:bodyPr>
          <a:lstStyle/>
          <a:p>
            <a:pPr algn="ctr"/>
            <a:r>
              <a:rPr lang="ru-RU" sz="2400" dirty="0">
                <a:solidFill>
                  <a:schemeClr val="tx2">
                    <a:lumMod val="50000"/>
                  </a:schemeClr>
                </a:solidFill>
              </a:rPr>
              <a:t>Форма входа в личный профиль</a:t>
            </a:r>
          </a:p>
        </p:txBody>
      </p:sp>
    </p:spTree>
    <p:extLst>
      <p:ext uri="{BB962C8B-B14F-4D97-AF65-F5344CB8AC3E}">
        <p14:creationId xmlns:p14="http://schemas.microsoft.com/office/powerpoint/2010/main" val="692417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6750" y="2696060"/>
            <a:ext cx="15013634" cy="5578409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1655455" y="538637"/>
            <a:ext cx="14836223" cy="1293061"/>
          </a:xfrm>
          <a:prstGeom prst="rect">
            <a:avLst/>
          </a:prstGeom>
        </p:spPr>
        <p:txBody>
          <a:bodyPr wrap="square" lIns="182917" tIns="91458" rIns="182917" bIns="91458">
            <a:spAutoFit/>
          </a:bodyPr>
          <a:lstStyle/>
          <a:p>
            <a:pPr algn="ctr"/>
            <a:r>
              <a:rPr lang="ru-RU" sz="7200" b="1" dirty="0">
                <a:solidFill>
                  <a:schemeClr val="tx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Панель администратора</a:t>
            </a:r>
          </a:p>
        </p:txBody>
      </p:sp>
    </p:spTree>
    <p:extLst>
      <p:ext uri="{BB962C8B-B14F-4D97-AF65-F5344CB8AC3E}">
        <p14:creationId xmlns:p14="http://schemas.microsoft.com/office/powerpoint/2010/main" val="408853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655455" y="538637"/>
            <a:ext cx="14836223" cy="1293061"/>
          </a:xfrm>
          <a:prstGeom prst="rect">
            <a:avLst/>
          </a:prstGeom>
        </p:spPr>
        <p:txBody>
          <a:bodyPr wrap="square" lIns="182917" tIns="91458" rIns="182917" bIns="91458">
            <a:spAutoFit/>
          </a:bodyPr>
          <a:lstStyle/>
          <a:p>
            <a:pPr algn="ctr"/>
            <a:r>
              <a:rPr lang="ru-RU" sz="7200" b="1" dirty="0">
                <a:solidFill>
                  <a:schemeClr val="tx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Форма ввода данных о товаре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6760" y="1771651"/>
            <a:ext cx="10473614" cy="7390496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54433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5455" y="2365457"/>
            <a:ext cx="14836223" cy="6019363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1655455" y="538637"/>
            <a:ext cx="14836223" cy="1293061"/>
          </a:xfrm>
          <a:prstGeom prst="rect">
            <a:avLst/>
          </a:prstGeom>
        </p:spPr>
        <p:txBody>
          <a:bodyPr wrap="square" lIns="182917" tIns="91458" rIns="182917" bIns="91458">
            <a:spAutoFit/>
          </a:bodyPr>
          <a:lstStyle/>
          <a:p>
            <a:pPr algn="ctr"/>
            <a:r>
              <a:rPr lang="ru-RU" sz="7200" b="1" dirty="0">
                <a:solidFill>
                  <a:schemeClr val="tx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Форма ввода данных о категориях</a:t>
            </a:r>
          </a:p>
        </p:txBody>
      </p:sp>
    </p:spTree>
    <p:extLst>
      <p:ext uri="{BB962C8B-B14F-4D97-AF65-F5344CB8AC3E}">
        <p14:creationId xmlns:p14="http://schemas.microsoft.com/office/powerpoint/2010/main" val="1448775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655455" y="535154"/>
            <a:ext cx="14836223" cy="1169911"/>
          </a:xfrm>
          <a:prstGeom prst="rect">
            <a:avLst/>
          </a:prstGeom>
        </p:spPr>
        <p:txBody>
          <a:bodyPr wrap="square" lIns="182917" tIns="91458" rIns="182917" bIns="91458">
            <a:spAutoFit/>
          </a:bodyPr>
          <a:lstStyle/>
          <a:p>
            <a:pPr algn="ctr"/>
            <a:r>
              <a:rPr lang="ru-RU" sz="6400" b="1" dirty="0">
                <a:solidFill>
                  <a:schemeClr val="tx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Вывод данных о товаре и категориях</a:t>
            </a:r>
            <a:endParaRPr lang="ru-RU" sz="6400" b="1" dirty="0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9652" y="1828212"/>
            <a:ext cx="9494634" cy="2943104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25736" y="1828213"/>
            <a:ext cx="3933821" cy="6321192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7877" y="4943796"/>
            <a:ext cx="7057711" cy="4063668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61944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1677660" y="535154"/>
            <a:ext cx="14814017" cy="1293061"/>
          </a:xfrm>
          <a:prstGeom prst="rect">
            <a:avLst/>
          </a:prstGeom>
        </p:spPr>
        <p:txBody>
          <a:bodyPr wrap="square" lIns="182917" tIns="91458" rIns="182917" bIns="91458">
            <a:spAutoFit/>
          </a:bodyPr>
          <a:lstStyle/>
          <a:p>
            <a:pPr algn="ctr"/>
            <a:r>
              <a:rPr lang="ru-RU" sz="7200" b="1" dirty="0">
                <a:solidFill>
                  <a:schemeClr val="tx2">
                    <a:lumMod val="50000"/>
                  </a:schemeClr>
                </a:solidFill>
              </a:rPr>
              <a:t>Цель разработки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1677662" y="1828215"/>
            <a:ext cx="14814017" cy="4494925"/>
          </a:xfrm>
          <a:prstGeom prst="rect">
            <a:avLst/>
          </a:prstGeom>
        </p:spPr>
        <p:txBody>
          <a:bodyPr wrap="square" lIns="182917" tIns="91458" rIns="182917" bIns="91458">
            <a:spAutoFit/>
          </a:bodyPr>
          <a:lstStyle/>
          <a:p>
            <a:pPr algn="just"/>
            <a:r>
              <a:rPr lang="ru-RU" sz="40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Целью разработки является получение полноценного информационного ресурса, позволяющего организовать работу с информацией о мебели, заказах и отзывах о ней, с использованием гипертекстовых технологий.</a:t>
            </a:r>
          </a:p>
          <a:p>
            <a:pPr algn="just"/>
            <a:r>
              <a:rPr lang="ru-RU" sz="40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Для достижения быстрого доступа к интересующей информации, а также её демонстрации конечному пользователю предусмотрен графический интерфейс с подсказками</a:t>
            </a:r>
            <a:endParaRPr lang="ru-RU" sz="4000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2770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655455" y="535154"/>
            <a:ext cx="14924883" cy="1293061"/>
          </a:xfrm>
          <a:prstGeom prst="rect">
            <a:avLst/>
          </a:prstGeom>
        </p:spPr>
        <p:txBody>
          <a:bodyPr wrap="square" lIns="182917" tIns="91458" rIns="182917" bIns="91458">
            <a:spAutoFit/>
          </a:bodyPr>
          <a:lstStyle/>
          <a:p>
            <a:pPr algn="ctr"/>
            <a:r>
              <a:rPr lang="ru-RU" sz="7200" b="1" dirty="0">
                <a:solidFill>
                  <a:schemeClr val="tx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Анализ использования разработки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1655455" y="1710304"/>
            <a:ext cx="14924883" cy="6340234"/>
          </a:xfrm>
          <a:prstGeom prst="rect">
            <a:avLst/>
          </a:prstGeom>
        </p:spPr>
        <p:txBody>
          <a:bodyPr wrap="square" lIns="182917" tIns="91458" rIns="182917" bIns="91458">
            <a:spAutoFit/>
          </a:bodyPr>
          <a:lstStyle/>
          <a:p>
            <a:pPr algn="just"/>
            <a:r>
              <a:rPr lang="ru-RU" sz="4000" dirty="0">
                <a:solidFill>
                  <a:schemeClr val="tx2">
                    <a:lumMod val="50000"/>
                  </a:schemeClr>
                </a:solidFill>
              </a:rPr>
              <a:t>Интернет магазин мебели «MyRoom» предназначен для хранения и обработки сведений о продажах, имеющемся товаре, а также для предоставления информации покупателю о мебели и возможности приобретения той, что ему понравилась, ее оценки и комментирования. Обработанные сведения о продажах могут быть использованы для оценки спроса на тот или иной </a:t>
            </a:r>
            <a:r>
              <a:rPr lang="ru-RU" sz="4000" dirty="0" smtClean="0">
                <a:solidFill>
                  <a:schemeClr val="tx2">
                    <a:lumMod val="50000"/>
                  </a:schemeClr>
                </a:solidFill>
              </a:rPr>
              <a:t>товар</a:t>
            </a:r>
            <a:r>
              <a:rPr lang="en-US" sz="4000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ru-RU" sz="4000" dirty="0">
              <a:solidFill>
                <a:schemeClr val="tx2">
                  <a:lumMod val="50000"/>
                </a:schemeClr>
              </a:solidFill>
            </a:endParaRPr>
          </a:p>
          <a:p>
            <a:pPr algn="just"/>
            <a:r>
              <a:rPr lang="ru-RU" sz="4000" dirty="0">
                <a:solidFill>
                  <a:schemeClr val="tx2">
                    <a:lumMod val="50000"/>
                  </a:schemeClr>
                </a:solidFill>
              </a:rPr>
              <a:t>Разрабатываемый интернет-магазин мебели может быть использован небольшими компаниями для продажи своего товара; обычными пользователями для ознакомления с ассортиментом, его оценки/ комментирования, а также для заказа мебели </a:t>
            </a:r>
            <a:r>
              <a:rPr lang="ru-RU" sz="4000" dirty="0" err="1">
                <a:solidFill>
                  <a:schemeClr val="tx2">
                    <a:lumMod val="50000"/>
                  </a:schemeClr>
                </a:solidFill>
              </a:rPr>
              <a:t>надом</a:t>
            </a:r>
            <a:r>
              <a:rPr lang="ru-RU" sz="4000" dirty="0">
                <a:solidFill>
                  <a:schemeClr val="tx2">
                    <a:lumMod val="50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95920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1655455" y="535154"/>
            <a:ext cx="14827502" cy="1293061"/>
          </a:xfrm>
          <a:prstGeom prst="rect">
            <a:avLst/>
          </a:prstGeom>
        </p:spPr>
        <p:txBody>
          <a:bodyPr wrap="square" lIns="182917" tIns="91458" rIns="182917" bIns="91458">
            <a:spAutoFit/>
          </a:bodyPr>
          <a:lstStyle/>
          <a:p>
            <a:pPr algn="ctr"/>
            <a:r>
              <a:rPr lang="ru-RU" sz="7200" b="1" dirty="0">
                <a:solidFill>
                  <a:schemeClr val="tx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Постановка задачи</a:t>
            </a:r>
          </a:p>
        </p:txBody>
      </p:sp>
      <p:sp>
        <p:nvSpPr>
          <p:cNvPr id="10" name="Прямоугольник 9"/>
          <p:cNvSpPr/>
          <p:nvPr/>
        </p:nvSpPr>
        <p:spPr>
          <a:xfrm>
            <a:off x="1655455" y="1827064"/>
            <a:ext cx="14827502" cy="800467"/>
          </a:xfrm>
          <a:prstGeom prst="rect">
            <a:avLst/>
          </a:prstGeom>
        </p:spPr>
        <p:txBody>
          <a:bodyPr wrap="square" lIns="182917" tIns="91458" rIns="182917" bIns="91458">
            <a:spAutoFit/>
          </a:bodyPr>
          <a:lstStyle/>
          <a:p>
            <a:r>
              <a:rPr lang="ru-RU" sz="4000" b="1" dirty="0">
                <a:solidFill>
                  <a:schemeClr val="tx2">
                    <a:lumMod val="50000"/>
                  </a:schemeClr>
                </a:solidFill>
              </a:rPr>
              <a:t>Требования к функциональным характеристикам:</a:t>
            </a:r>
            <a:endParaRPr lang="ru-RU" sz="40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1655455" y="2627531"/>
            <a:ext cx="14827502" cy="2955568"/>
          </a:xfrm>
          <a:prstGeom prst="rect">
            <a:avLst/>
          </a:prstGeom>
        </p:spPr>
        <p:txBody>
          <a:bodyPr wrap="square" lIns="182917" tIns="91458" rIns="182917" bIns="91458">
            <a:spAutoFit/>
          </a:bodyPr>
          <a:lstStyle/>
          <a:p>
            <a:pPr marL="355671" indent="-355671">
              <a:buFont typeface="Arial" pitchFamily="34" charset="0"/>
              <a:buChar char="•"/>
            </a:pPr>
            <a:r>
              <a:rPr lang="ru-RU" dirty="0">
                <a:solidFill>
                  <a:schemeClr val="tx2">
                    <a:lumMod val="50000"/>
                  </a:schemeClr>
                </a:solidFill>
              </a:rPr>
              <a:t>Возможность регистрации / авторизации пользователя</a:t>
            </a:r>
          </a:p>
          <a:p>
            <a:pPr marL="355671" indent="-355671" algn="just">
              <a:buFont typeface="Arial" pitchFamily="34" charset="0"/>
              <a:buChar char="•"/>
            </a:pPr>
            <a:r>
              <a:rPr lang="ru-RU" dirty="0" smtClean="0">
                <a:solidFill>
                  <a:schemeClr val="tx2">
                    <a:lumMod val="50000"/>
                  </a:schemeClr>
                </a:solidFill>
              </a:rPr>
              <a:t>Возможность </a:t>
            </a:r>
            <a:r>
              <a:rPr lang="ru-RU" dirty="0">
                <a:solidFill>
                  <a:schemeClr val="tx2">
                    <a:lumMod val="50000"/>
                  </a:schemeClr>
                </a:solidFill>
              </a:rPr>
              <a:t>оценить товар и оставить комментарий</a:t>
            </a:r>
          </a:p>
          <a:p>
            <a:pPr marL="355671" indent="-355671" algn="just">
              <a:buFont typeface="Arial" pitchFamily="34" charset="0"/>
              <a:buChar char="•"/>
            </a:pPr>
            <a:r>
              <a:rPr lang="ru-RU" dirty="0">
                <a:solidFill>
                  <a:schemeClr val="tx2">
                    <a:lumMod val="50000"/>
                  </a:schemeClr>
                </a:solidFill>
              </a:rPr>
              <a:t>Возможность добавлять / убирать карточки товаров на сайт</a:t>
            </a:r>
          </a:p>
          <a:p>
            <a:pPr marL="355671" indent="-355671" algn="just">
              <a:buFont typeface="Arial" pitchFamily="34" charset="0"/>
              <a:buChar char="•"/>
            </a:pPr>
            <a:r>
              <a:rPr lang="ru-RU" dirty="0">
                <a:solidFill>
                  <a:schemeClr val="tx2">
                    <a:lumMod val="50000"/>
                  </a:schemeClr>
                </a:solidFill>
              </a:rPr>
              <a:t>Возможность добавлять / убирать категории товаров</a:t>
            </a:r>
          </a:p>
          <a:p>
            <a:pPr marL="355671" indent="-355671" algn="just">
              <a:buFont typeface="Arial" pitchFamily="34" charset="0"/>
              <a:buChar char="•"/>
            </a:pPr>
            <a:r>
              <a:rPr lang="ru-RU" dirty="0">
                <a:solidFill>
                  <a:schemeClr val="tx2">
                    <a:lumMod val="50000"/>
                  </a:schemeClr>
                </a:solidFill>
              </a:rPr>
              <a:t>Возможность просматривать статистику продаж и формировать отчет</a:t>
            </a:r>
          </a:p>
        </p:txBody>
      </p:sp>
      <p:sp>
        <p:nvSpPr>
          <p:cNvPr id="12" name="Прямоугольник 11"/>
          <p:cNvSpPr/>
          <p:nvPr/>
        </p:nvSpPr>
        <p:spPr>
          <a:xfrm>
            <a:off x="1655455" y="5583099"/>
            <a:ext cx="14827502" cy="800467"/>
          </a:xfrm>
          <a:prstGeom prst="rect">
            <a:avLst/>
          </a:prstGeom>
        </p:spPr>
        <p:txBody>
          <a:bodyPr wrap="square" lIns="182917" tIns="91458" rIns="182917" bIns="91458">
            <a:spAutoFit/>
          </a:bodyPr>
          <a:lstStyle/>
          <a:p>
            <a:r>
              <a:rPr lang="ru-RU" sz="4000" b="1" dirty="0">
                <a:solidFill>
                  <a:schemeClr val="tx2">
                    <a:lumMod val="50000"/>
                  </a:schemeClr>
                </a:solidFill>
              </a:rPr>
              <a:t>Требования к надежности</a:t>
            </a:r>
            <a:endParaRPr lang="ru-RU" sz="40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1655455" y="6383567"/>
            <a:ext cx="14827502" cy="2401399"/>
          </a:xfrm>
          <a:prstGeom prst="rect">
            <a:avLst/>
          </a:prstGeom>
        </p:spPr>
        <p:txBody>
          <a:bodyPr wrap="square" lIns="182917" tIns="91458" rIns="182917" bIns="91458">
            <a:spAutoFit/>
          </a:bodyPr>
          <a:lstStyle/>
          <a:p>
            <a:pPr marL="355671" indent="-355671" algn="just">
              <a:buFont typeface="Arial" pitchFamily="34" charset="0"/>
              <a:buChar char="•"/>
            </a:pPr>
            <a:r>
              <a:rPr lang="ru-RU" dirty="0" smtClean="0">
                <a:solidFill>
                  <a:schemeClr val="tx2">
                    <a:lumMod val="50000"/>
                  </a:schemeClr>
                </a:solidFill>
              </a:rPr>
              <a:t>Предусмотреть </a:t>
            </a:r>
            <a:r>
              <a:rPr lang="ru-RU" dirty="0">
                <a:solidFill>
                  <a:schemeClr val="tx2">
                    <a:lumMod val="50000"/>
                  </a:schemeClr>
                </a:solidFill>
              </a:rPr>
              <a:t>возможность восстановления пароля</a:t>
            </a:r>
          </a:p>
          <a:p>
            <a:pPr marL="355671" indent="-355671" algn="just">
              <a:buFont typeface="Arial" pitchFamily="34" charset="0"/>
              <a:buChar char="•"/>
            </a:pPr>
            <a:r>
              <a:rPr lang="ru-RU" dirty="0" smtClean="0">
                <a:solidFill>
                  <a:schemeClr val="tx2">
                    <a:lumMod val="50000"/>
                  </a:schemeClr>
                </a:solidFill>
              </a:rPr>
              <a:t>Предусмотреть </a:t>
            </a:r>
            <a:r>
              <a:rPr lang="ru-RU" dirty="0">
                <a:solidFill>
                  <a:schemeClr val="tx2">
                    <a:lumMod val="50000"/>
                  </a:schemeClr>
                </a:solidFill>
              </a:rPr>
              <a:t>блокировку некорректных действий пользователя при работе с сайтом</a:t>
            </a:r>
          </a:p>
          <a:p>
            <a:pPr marL="355671" indent="-355671" algn="just">
              <a:buFont typeface="Arial" pitchFamily="34" charset="0"/>
              <a:buChar char="•"/>
            </a:pPr>
            <a:r>
              <a:rPr lang="ru-RU" dirty="0" smtClean="0">
                <a:solidFill>
                  <a:schemeClr val="tx2">
                    <a:lumMod val="50000"/>
                  </a:schemeClr>
                </a:solidFill>
              </a:rPr>
              <a:t>Предусмотреть </a:t>
            </a:r>
            <a:r>
              <a:rPr lang="ru-RU" dirty="0">
                <a:solidFill>
                  <a:schemeClr val="tx2">
                    <a:lumMod val="50000"/>
                  </a:schemeClr>
                </a:solidFill>
              </a:rPr>
              <a:t>разграничение доступа пользователей</a:t>
            </a:r>
          </a:p>
        </p:txBody>
      </p:sp>
    </p:spTree>
    <p:extLst>
      <p:ext uri="{BB962C8B-B14F-4D97-AF65-F5344CB8AC3E}">
        <p14:creationId xmlns:p14="http://schemas.microsoft.com/office/powerpoint/2010/main" val="558400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655455" y="535154"/>
            <a:ext cx="14836223" cy="1293061"/>
          </a:xfrm>
          <a:prstGeom prst="rect">
            <a:avLst/>
          </a:prstGeom>
        </p:spPr>
        <p:txBody>
          <a:bodyPr wrap="square" lIns="182917" tIns="91458" rIns="182917" bIns="91458">
            <a:spAutoFit/>
          </a:bodyPr>
          <a:lstStyle/>
          <a:p>
            <a:pPr algn="ctr"/>
            <a:r>
              <a:rPr lang="ru-RU" sz="7200" b="1" dirty="0">
                <a:solidFill>
                  <a:schemeClr val="tx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Структурная схема</a:t>
            </a:r>
            <a:endParaRPr lang="ru-RU" sz="7200" b="1" dirty="0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2819" y="1842006"/>
            <a:ext cx="12981493" cy="7335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655455" y="535154"/>
            <a:ext cx="14836223" cy="1293061"/>
          </a:xfrm>
          <a:prstGeom prst="rect">
            <a:avLst/>
          </a:prstGeom>
        </p:spPr>
        <p:txBody>
          <a:bodyPr wrap="square" lIns="182917" tIns="91458" rIns="182917" bIns="91458">
            <a:spAutoFit/>
          </a:bodyPr>
          <a:lstStyle/>
          <a:p>
            <a:pPr algn="ctr"/>
            <a:r>
              <a:rPr lang="ru-RU" sz="7200" b="1" dirty="0">
                <a:solidFill>
                  <a:schemeClr val="tx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Структура базы данных</a:t>
            </a:r>
            <a:endParaRPr lang="ru-RU" sz="7200" b="1" dirty="0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602" y="2768823"/>
            <a:ext cx="17353928" cy="5297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83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655455" y="535154"/>
            <a:ext cx="14836223" cy="2401399"/>
          </a:xfrm>
          <a:prstGeom prst="rect">
            <a:avLst/>
          </a:prstGeom>
        </p:spPr>
        <p:txBody>
          <a:bodyPr wrap="square" lIns="182917" tIns="91458" rIns="182917" bIns="91458">
            <a:spAutoFit/>
          </a:bodyPr>
          <a:lstStyle/>
          <a:p>
            <a:pPr algn="ctr"/>
            <a:r>
              <a:rPr lang="ru-RU" sz="7200" b="1" dirty="0">
                <a:solidFill>
                  <a:schemeClr val="tx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Экономическое обоснование дипломной работы</a:t>
            </a:r>
          </a:p>
        </p:txBody>
      </p:sp>
      <p:graphicFrame>
        <p:nvGraphicFramePr>
          <p:cNvPr id="3" name="Таблица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057999"/>
              </p:ext>
            </p:extLst>
          </p:nvPr>
        </p:nvGraphicFramePr>
        <p:xfrm>
          <a:off x="1569993" y="3416362"/>
          <a:ext cx="15044491" cy="502632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7547650"/>
                <a:gridCol w="7496841"/>
              </a:tblGrid>
              <a:tr h="1110647">
                <a:tc>
                  <a:txBody>
                    <a:bodyPr/>
                    <a:lstStyle/>
                    <a:p>
                      <a:pPr algn="ctr"/>
                      <a:r>
                        <a:rPr lang="ru-RU" sz="4000" b="1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Себестоимость разработки</a:t>
                      </a:r>
                    </a:p>
                  </a:txBody>
                  <a:tcPr marL="182912" marR="182912" marT="91468" marB="9146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000" b="1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 114 тыс. руб.</a:t>
                      </a:r>
                      <a:endParaRPr lang="ru-RU" sz="4000" b="1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marL="182912" marR="182912" marT="91468" marB="91468" anchor="ctr"/>
                </a:tc>
              </a:tr>
              <a:tr h="1402513">
                <a:tc>
                  <a:txBody>
                    <a:bodyPr/>
                    <a:lstStyle/>
                    <a:p>
                      <a:pPr algn="ctr"/>
                      <a:r>
                        <a:rPr lang="ru-RU" sz="4000" b="1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Годовой экономический эффект</a:t>
                      </a:r>
                    </a:p>
                  </a:txBody>
                  <a:tcPr marL="182912" marR="182912" marT="91468" marB="9146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000" b="1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 277 тыс. руб.</a:t>
                      </a:r>
                      <a:endParaRPr lang="ru-RU" sz="4000" b="1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marL="182912" marR="182912" marT="91468" marB="91468" anchor="ctr"/>
                </a:tc>
              </a:tr>
              <a:tr h="1110647">
                <a:tc>
                  <a:txBody>
                    <a:bodyPr/>
                    <a:lstStyle/>
                    <a:p>
                      <a:pPr algn="ctr"/>
                      <a:r>
                        <a:rPr lang="ru-RU" sz="4000" b="1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Срок окупаемости</a:t>
                      </a:r>
                    </a:p>
                  </a:txBody>
                  <a:tcPr marL="182912" marR="182912" marT="91468" marB="9146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000" b="1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5 месяцев</a:t>
                      </a:r>
                      <a:endParaRPr lang="ru-RU" sz="4000" b="1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marL="182912" marR="182912" marT="91468" marB="91468" anchor="ctr"/>
                </a:tc>
              </a:tr>
              <a:tr h="1402513">
                <a:tc>
                  <a:txBody>
                    <a:bodyPr/>
                    <a:lstStyle/>
                    <a:p>
                      <a:pPr algn="ctr"/>
                      <a:r>
                        <a:rPr lang="ru-RU" sz="4000" b="1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Коэффициент экономической эффективности:</a:t>
                      </a:r>
                    </a:p>
                  </a:txBody>
                  <a:tcPr marL="182912" marR="182912" marT="91468" marB="9146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000" b="1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 2,43 </a:t>
                      </a:r>
                      <a:endParaRPr lang="ru-RU" sz="4000" b="1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marL="182912" marR="182912" marT="91468" marB="91468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3597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1824" y="1831697"/>
            <a:ext cx="12243485" cy="6887757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1655455" y="538637"/>
            <a:ext cx="14836223" cy="1293061"/>
          </a:xfrm>
          <a:prstGeom prst="rect">
            <a:avLst/>
          </a:prstGeom>
        </p:spPr>
        <p:txBody>
          <a:bodyPr wrap="square" lIns="182917" tIns="91458" rIns="182917" bIns="91458">
            <a:spAutoFit/>
          </a:bodyPr>
          <a:lstStyle/>
          <a:p>
            <a:pPr algn="ctr"/>
            <a:r>
              <a:rPr lang="ru-RU" sz="7200" b="1" dirty="0">
                <a:solidFill>
                  <a:schemeClr val="tx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Каталог категории</a:t>
            </a:r>
          </a:p>
        </p:txBody>
      </p:sp>
    </p:spTree>
    <p:extLst>
      <p:ext uri="{BB962C8B-B14F-4D97-AF65-F5344CB8AC3E}">
        <p14:creationId xmlns:p14="http://schemas.microsoft.com/office/powerpoint/2010/main" val="1139021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1655455" y="538637"/>
            <a:ext cx="14836223" cy="1293061"/>
          </a:xfrm>
          <a:prstGeom prst="rect">
            <a:avLst/>
          </a:prstGeom>
        </p:spPr>
        <p:txBody>
          <a:bodyPr wrap="square" lIns="182917" tIns="91458" rIns="182917" bIns="91458">
            <a:spAutoFit/>
          </a:bodyPr>
          <a:lstStyle/>
          <a:p>
            <a:pPr algn="ctr"/>
            <a:r>
              <a:rPr lang="ru-RU" sz="7200" b="1" dirty="0">
                <a:solidFill>
                  <a:schemeClr val="tx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Корзина и избранное покупателя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027" y="2984180"/>
            <a:ext cx="8667754" cy="4875518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1345" y="2984180"/>
            <a:ext cx="8667755" cy="4875518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48769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NewsPrint">
  <a:themeElements>
    <a:clrScheme name="Кнопка">
      <a:dk1>
        <a:sysClr val="windowText" lastClr="000000"/>
      </a:dk1>
      <a:lt1>
        <a:sysClr val="window" lastClr="FFFFFF"/>
      </a:lt1>
      <a:dk2>
        <a:srgbClr val="465E9C"/>
      </a:dk2>
      <a:lt2>
        <a:srgbClr val="CCDDEA"/>
      </a:lt2>
      <a:accent1>
        <a:srgbClr val="FDA023"/>
      </a:accent1>
      <a:accent2>
        <a:srgbClr val="AA2B1E"/>
      </a:accent2>
      <a:accent3>
        <a:srgbClr val="71685C"/>
      </a:accent3>
      <a:accent4>
        <a:srgbClr val="64A73B"/>
      </a:accent4>
      <a:accent5>
        <a:srgbClr val="EB5605"/>
      </a:accent5>
      <a:accent6>
        <a:srgbClr val="B9CA1A"/>
      </a:accent6>
      <a:hlink>
        <a:srgbClr val="D83E2C"/>
      </a:hlink>
      <a:folHlink>
        <a:srgbClr val="ED7D27"/>
      </a:folHlink>
    </a:clrScheme>
    <a:fontScheme name="Для лаб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NewsPrint">
      <a:fillStyleLst>
        <a:solidFill>
          <a:schemeClr val="phClr"/>
        </a:solidFill>
        <a:gradFill rotWithShape="1">
          <a:gsLst>
            <a:gs pos="0">
              <a:schemeClr val="phClr">
                <a:tint val="37000"/>
                <a:hueMod val="100000"/>
                <a:satMod val="200000"/>
                <a:lumMod val="88000"/>
              </a:schemeClr>
            </a:gs>
            <a:gs pos="100000">
              <a:schemeClr val="phClr">
                <a:tint val="53000"/>
                <a:shade val="100000"/>
                <a:hueMod val="100000"/>
                <a:satMod val="350000"/>
                <a:lumMod val="79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83000"/>
                <a:shade val="100000"/>
                <a:alpha val="100000"/>
                <a:hueMod val="100000"/>
                <a:satMod val="220000"/>
                <a:lumMod val="90000"/>
              </a:schemeClr>
            </a:gs>
            <a:gs pos="76000">
              <a:schemeClr val="phClr">
                <a:shade val="100000"/>
              </a:schemeClr>
            </a:gs>
            <a:gs pos="100000">
              <a:schemeClr val="phClr">
                <a:shade val="93000"/>
                <a:alpha val="100000"/>
                <a:satMod val="100000"/>
                <a:lumMod val="93000"/>
              </a:schemeClr>
            </a:gs>
          </a:gsLst>
          <a:path path="circle">
            <a:fillToRect l="15000" t="15000" r="100000" b="100000"/>
          </a:path>
        </a:gradFill>
      </a:fillStyleLst>
      <a:lnStyleLst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12700" dir="528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2700">
            <a:bevelT w="31750" h="127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3000"/>
              </a:schemeClr>
            </a:gs>
            <a:gs pos="100000">
              <a:schemeClr val="phClr">
                <a:shade val="55000"/>
              </a:schemeClr>
            </a:gs>
          </a:gsLst>
          <a:lin ang="5400000" scaled="1"/>
        </a:gradFill>
        <a:blipFill rotWithShape="1">
          <a:blip xmlns:r="http://schemas.openxmlformats.org/officeDocument/2006/relationships" r:embed="rId1">
            <a:duotone>
              <a:schemeClr val="phClr">
                <a:shade val="20000"/>
                <a:satMod val="350000"/>
                <a:lumMod val="125000"/>
              </a:schemeClr>
              <a:schemeClr val="phClr">
                <a:tint val="90000"/>
                <a:satMod val="250000"/>
              </a:schemeClr>
            </a:duotone>
          </a:blip>
          <a:stretch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Newsprint</Template>
  <TotalTime>1472</TotalTime>
  <Words>311</Words>
  <Application>Microsoft Office PowerPoint</Application>
  <PresentationFormat>Произвольный</PresentationFormat>
  <Paragraphs>45</Paragraphs>
  <Slides>14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15" baseType="lpstr">
      <vt:lpstr>NewsPrint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Дмитрий Чидлеев</dc:creator>
  <cp:lastModifiedBy>Дмитрий Чидлеев</cp:lastModifiedBy>
  <cp:revision>24</cp:revision>
  <dcterms:created xsi:type="dcterms:W3CDTF">2022-06-11T13:36:45Z</dcterms:created>
  <dcterms:modified xsi:type="dcterms:W3CDTF">2022-06-20T00:14:51Z</dcterms:modified>
</cp:coreProperties>
</file>